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673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777240" y="950976"/>
            <a:ext cx="1463040" cy="6400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777240" y="1316736"/>
            <a:ext cx="10058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PANORAMA DOS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95528" y="3429000"/>
            <a:ext cx="9921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D6E6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com 50 anos ou mais nos respectivos anos de referência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95528" y="418795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1DB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Indicadores de alunos ativos, encaminhamentos e inserções em estágio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77240" y="5815584"/>
            <a:ext cx="10607040" cy="18288"/>
          </a:xfrm>
          <a:prstGeom prst="rect">
            <a:avLst/>
          </a:prstGeom>
          <a:solidFill>
            <a:srgbClr val="537089"/>
          </a:solidFill>
          <a:ln w="12700">
            <a:solidFill>
              <a:srgbClr val="53708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795528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SÉRIE 2022–2026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Visão geral dos alunos ativos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Retrato dos alunos 50+ na base consolidada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2971800" cy="1664208"/>
          </a:xfrm>
          <a:prstGeom prst="roundRect">
            <a:avLst>
              <a:gd name="adj" fmla="val 8242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685800" y="1417320"/>
            <a:ext cx="64008" cy="1664208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2560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859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914400" y="224028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ativos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840480" y="1417320"/>
            <a:ext cx="2971800" cy="1664208"/>
          </a:xfrm>
          <a:prstGeom prst="roundRect">
            <a:avLst>
              <a:gd name="adj" fmla="val 8242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840480" y="1417320"/>
            <a:ext cx="64008" cy="166420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4069080" y="1627632"/>
            <a:ext cx="2560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325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4069080" y="224028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Pedagogia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995160" y="1417320"/>
            <a:ext cx="4343400" cy="1664208"/>
          </a:xfrm>
          <a:prstGeom prst="roundRect">
            <a:avLst>
              <a:gd name="adj" fmla="val 8242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6995160" y="1417320"/>
            <a:ext cx="64008" cy="1664208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223760" y="1627632"/>
            <a:ext cx="3931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37,8%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7223760" y="2240280"/>
            <a:ext cx="3931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 ativos estão em Pedagogia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13232" y="347472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 com maior representação entre os ativos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777240" y="3977640"/>
            <a:ext cx="38514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880360" y="4014216"/>
            <a:ext cx="7178040" cy="173736"/>
          </a:xfrm>
          <a:prstGeom prst="rect">
            <a:avLst/>
          </a:prstGeom>
          <a:solidFill>
            <a:srgbClr val="E7EEF4"/>
          </a:solidFill>
          <a:ln w="12700">
            <a:solidFill>
              <a:srgbClr val="E7EEF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2880360" y="4014216"/>
            <a:ext cx="7178040" cy="173736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10131552" y="396392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77240" y="4389120"/>
            <a:ext cx="38514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880360" y="4425696"/>
            <a:ext cx="7178040" cy="173736"/>
          </a:xfrm>
          <a:prstGeom prst="rect">
            <a:avLst/>
          </a:prstGeom>
          <a:solidFill>
            <a:srgbClr val="E7EEF4"/>
          </a:solidFill>
          <a:ln w="12700">
            <a:solidFill>
              <a:srgbClr val="E7EEF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2880360" y="4425696"/>
            <a:ext cx="1457694" cy="173736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Text 26"/>
          <p:cNvSpPr/>
          <p:nvPr/>
        </p:nvSpPr>
        <p:spPr>
          <a:xfrm>
            <a:off x="10131552" y="437540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77240" y="4800600"/>
            <a:ext cx="38514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880360" y="4837176"/>
            <a:ext cx="7178040" cy="173736"/>
          </a:xfrm>
          <a:prstGeom prst="rect">
            <a:avLst/>
          </a:prstGeom>
          <a:solidFill>
            <a:srgbClr val="E7EEF4"/>
          </a:solidFill>
          <a:ln w="12700">
            <a:solidFill>
              <a:srgbClr val="E7EEF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2880360" y="4837176"/>
            <a:ext cx="1015969" cy="173736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10131552" y="478688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77240" y="5212080"/>
            <a:ext cx="38514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880360" y="5248656"/>
            <a:ext cx="7178040" cy="173736"/>
          </a:xfrm>
          <a:prstGeom prst="rect">
            <a:avLst/>
          </a:prstGeom>
          <a:solidFill>
            <a:srgbClr val="E7EEF4"/>
          </a:solidFill>
          <a:ln w="12700">
            <a:solidFill>
              <a:srgbClr val="E7EEF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Shape 33"/>
          <p:cNvSpPr/>
          <p:nvPr/>
        </p:nvSpPr>
        <p:spPr>
          <a:xfrm>
            <a:off x="2880360" y="5248656"/>
            <a:ext cx="861365" cy="173736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Text 34"/>
          <p:cNvSpPr/>
          <p:nvPr/>
        </p:nvSpPr>
        <p:spPr>
          <a:xfrm>
            <a:off x="10131552" y="51983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777240" y="5623560"/>
            <a:ext cx="38514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2880360" y="5660136"/>
            <a:ext cx="7178040" cy="173736"/>
          </a:xfrm>
          <a:prstGeom prst="rect">
            <a:avLst/>
          </a:prstGeom>
          <a:solidFill>
            <a:srgbClr val="E7EEF4"/>
          </a:solidFill>
          <a:ln w="12700">
            <a:solidFill>
              <a:srgbClr val="E7EEF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37"/>
          <p:cNvSpPr/>
          <p:nvPr/>
        </p:nvSpPr>
        <p:spPr>
          <a:xfrm>
            <a:off x="2880360" y="5660136"/>
            <a:ext cx="552157" cy="173736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10131552" y="560984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Encaminhamentos para vagas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Quantidade anual de alunos 50+ encaminhados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3523878"/>
            <a:ext cx="1298448" cy="1706490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1005840" y="3167262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81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05840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099816" y="2596896"/>
            <a:ext cx="1298448" cy="2633472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3099816" y="2240280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125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099816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193792" y="3502810"/>
            <a:ext cx="1298448" cy="1727558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5193792" y="3146194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82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5193792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2024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287768" y="3566014"/>
            <a:ext cx="1298448" cy="1664354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287768" y="3209398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287768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381744" y="3334268"/>
            <a:ext cx="1298448" cy="1896100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9381744" y="2977652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9381744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41832" y="603504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Maior volume da série: 2023, com 125 encaminhamentos.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Inserções em estágio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Quantidade anual de alunos 50+ inseridos em estágio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3801707"/>
            <a:ext cx="1298448" cy="1428661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1005840" y="3445091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139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05840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099816" y="3637256"/>
            <a:ext cx="1298448" cy="1593112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3099816" y="3280640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155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099816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193792" y="3215853"/>
            <a:ext cx="1298448" cy="2014515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5193792" y="2859237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196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5193792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2024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287768" y="3400859"/>
            <a:ext cx="1298448" cy="1829509"/>
          </a:xfrm>
          <a:prstGeom prst="rect">
            <a:avLst/>
          </a:prstGeom>
          <a:solidFill>
            <a:srgbClr val="2361A0"/>
          </a:solidFill>
          <a:ln w="12700">
            <a:solidFill>
              <a:srgbClr val="2361A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287768" y="3044243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287768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381744" y="2578608"/>
            <a:ext cx="1298448" cy="2651760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9381744" y="2221992"/>
            <a:ext cx="1298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258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9381744" y="54132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41832" y="603504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apresenta o maior número de inserções da série: 258.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dos alunos encaminhados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5 por ano | 2022 • 2023 • 2024 | alunos 50+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704088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2022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21792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740664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33856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438144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0664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33856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438144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1792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740664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438144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0664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33856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438144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21792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740664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133856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ADMINISTRAÇÃO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38144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306824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4306824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4507992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2023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425696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45445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937760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7242048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5445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937760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7242048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4425696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45445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4937760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242048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45445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937760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7242048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4425696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45445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937760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ADMINISTRAÇÃO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7242048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8110728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8110728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Text 50"/>
          <p:cNvSpPr/>
          <p:nvPr/>
        </p:nvSpPr>
        <p:spPr>
          <a:xfrm>
            <a:off x="8311896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2024</a:t>
            </a:r>
            <a:endParaRPr lang="en-US" sz="2000" dirty="0"/>
          </a:p>
        </p:txBody>
      </p:sp>
      <p:sp>
        <p:nvSpPr>
          <p:cNvPr id="53" name="Shape 51"/>
          <p:cNvSpPr/>
          <p:nvPr/>
        </p:nvSpPr>
        <p:spPr>
          <a:xfrm>
            <a:off x="8229600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Text 52"/>
          <p:cNvSpPr/>
          <p:nvPr/>
        </p:nvSpPr>
        <p:spPr>
          <a:xfrm>
            <a:off x="8348472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8741664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11045952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400" dirty="0"/>
          </a:p>
        </p:txBody>
      </p:sp>
      <p:sp>
        <p:nvSpPr>
          <p:cNvPr id="57" name="Text 55"/>
          <p:cNvSpPr/>
          <p:nvPr/>
        </p:nvSpPr>
        <p:spPr>
          <a:xfrm>
            <a:off x="8348472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8741664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050" dirty="0"/>
          </a:p>
        </p:txBody>
      </p:sp>
      <p:sp>
        <p:nvSpPr>
          <p:cNvPr id="59" name="Text 57"/>
          <p:cNvSpPr/>
          <p:nvPr/>
        </p:nvSpPr>
        <p:spPr>
          <a:xfrm>
            <a:off x="11045952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8229600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1" name="Text 59"/>
          <p:cNvSpPr/>
          <p:nvPr/>
        </p:nvSpPr>
        <p:spPr>
          <a:xfrm>
            <a:off x="8348472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62" name="Text 60"/>
          <p:cNvSpPr/>
          <p:nvPr/>
        </p:nvSpPr>
        <p:spPr>
          <a:xfrm>
            <a:off x="8741664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050" dirty="0"/>
          </a:p>
        </p:txBody>
      </p:sp>
      <p:sp>
        <p:nvSpPr>
          <p:cNvPr id="63" name="Text 61"/>
          <p:cNvSpPr/>
          <p:nvPr/>
        </p:nvSpPr>
        <p:spPr>
          <a:xfrm>
            <a:off x="11045952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64" name="Text 62"/>
          <p:cNvSpPr/>
          <p:nvPr/>
        </p:nvSpPr>
        <p:spPr>
          <a:xfrm>
            <a:off x="8348472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65" name="Text 63"/>
          <p:cNvSpPr/>
          <p:nvPr/>
        </p:nvSpPr>
        <p:spPr>
          <a:xfrm>
            <a:off x="8741664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RECURSOS HUMANOS</a:t>
            </a:r>
            <a:endParaRPr lang="en-US" sz="1050" dirty="0"/>
          </a:p>
        </p:txBody>
      </p:sp>
      <p:sp>
        <p:nvSpPr>
          <p:cNvPr id="66" name="Text 64"/>
          <p:cNvSpPr/>
          <p:nvPr/>
        </p:nvSpPr>
        <p:spPr>
          <a:xfrm>
            <a:off x="11045952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67" name="Shape 65"/>
          <p:cNvSpPr/>
          <p:nvPr/>
        </p:nvSpPr>
        <p:spPr>
          <a:xfrm>
            <a:off x="8229600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8" name="Text 66"/>
          <p:cNvSpPr/>
          <p:nvPr/>
        </p:nvSpPr>
        <p:spPr>
          <a:xfrm>
            <a:off x="8348472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69" name="Text 67"/>
          <p:cNvSpPr/>
          <p:nvPr/>
        </p:nvSpPr>
        <p:spPr>
          <a:xfrm>
            <a:off x="8741664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050" dirty="0"/>
          </a:p>
        </p:txBody>
      </p:sp>
      <p:sp>
        <p:nvSpPr>
          <p:cNvPr id="70" name="Text 68"/>
          <p:cNvSpPr/>
          <p:nvPr/>
        </p:nvSpPr>
        <p:spPr>
          <a:xfrm>
            <a:off x="11045952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71" name="Text 69"/>
          <p:cNvSpPr/>
          <p:nvPr/>
        </p:nvSpPr>
        <p:spPr>
          <a:xfrm>
            <a:off x="676656" y="6108192"/>
            <a:ext cx="10881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conforme os valores consolidados da planilha. Variações de nomenclatura foram agrupadas na fonte.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encaminhados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5 por ano | 2025 • 2026 | alunos 50+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9224" y="1417320"/>
            <a:ext cx="5394960" cy="4407408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649224" y="1417320"/>
            <a:ext cx="5394960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50392" y="157276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68096" y="2221992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869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276856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385816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869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280160" y="2935224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385816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68096" y="3538728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8869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280160" y="3593592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385816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869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280160" y="4251960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385816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68096" y="4855464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8869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280160" y="4910328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ADMINISTRAÇÃO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385816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364224" y="1417320"/>
            <a:ext cx="5394960" cy="4407408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6364224" y="1417320"/>
            <a:ext cx="5394960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6565392" y="157276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6483096" y="2221992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66019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995160" y="2276856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11100816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6019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995160" y="2935224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100816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483096" y="3538728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66019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995160" y="3593592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11100816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66019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6995160" y="4251960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ADMINISTRAÇÃO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11100816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6483096" y="4855464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66019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6995160" y="4910328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11100816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676656" y="6108192"/>
            <a:ext cx="10881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conforme os valores consolidados da planilha. Variações de nomenclatura foram agrupadas na fonte.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dos alunos inseridos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5 por ano | 2022 • 2023 • 2024 | alunos 50+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02920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704088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2022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21792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740664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33856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 E ÁREAS AFINS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438144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116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0664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33856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EDUCAÇÃO FÍSICA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438144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1792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740664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438144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0664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33856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438144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21792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740664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133856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38144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306824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4306824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4507992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2023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425696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45445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937760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 E ÁREAS AFINS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7242048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117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5445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937760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7242048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4425696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45445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4937760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EDUCAÇÃO FÍSICA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242048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45445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937760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7242048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4425696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45445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937760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CIÊNCIAS CONTÁBEIS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7242048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8110728" y="1417320"/>
            <a:ext cx="3593592" cy="4407408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8110728" y="1417320"/>
            <a:ext cx="3593592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Text 50"/>
          <p:cNvSpPr/>
          <p:nvPr/>
        </p:nvSpPr>
        <p:spPr>
          <a:xfrm>
            <a:off x="8311896" y="1572768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2024</a:t>
            </a:r>
            <a:endParaRPr lang="en-US" sz="2000" dirty="0"/>
          </a:p>
        </p:txBody>
      </p:sp>
      <p:sp>
        <p:nvSpPr>
          <p:cNvPr id="53" name="Shape 51"/>
          <p:cNvSpPr/>
          <p:nvPr/>
        </p:nvSpPr>
        <p:spPr>
          <a:xfrm>
            <a:off x="8229600" y="2221992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Text 52"/>
          <p:cNvSpPr/>
          <p:nvPr/>
        </p:nvSpPr>
        <p:spPr>
          <a:xfrm>
            <a:off x="8348472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8741664" y="227685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 E ÁREAS AFINS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11045952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158</a:t>
            </a:r>
            <a:endParaRPr lang="en-US" sz="1400" dirty="0"/>
          </a:p>
        </p:txBody>
      </p:sp>
      <p:sp>
        <p:nvSpPr>
          <p:cNvPr id="57" name="Text 55"/>
          <p:cNvSpPr/>
          <p:nvPr/>
        </p:nvSpPr>
        <p:spPr>
          <a:xfrm>
            <a:off x="8348472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8741664" y="29352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ENFERMAGEM</a:t>
            </a:r>
            <a:endParaRPr lang="en-US" sz="1050" dirty="0"/>
          </a:p>
        </p:txBody>
      </p:sp>
      <p:sp>
        <p:nvSpPr>
          <p:cNvPr id="59" name="Text 57"/>
          <p:cNvSpPr/>
          <p:nvPr/>
        </p:nvSpPr>
        <p:spPr>
          <a:xfrm>
            <a:off x="11045952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8229600" y="3538728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1" name="Text 59"/>
          <p:cNvSpPr/>
          <p:nvPr/>
        </p:nvSpPr>
        <p:spPr>
          <a:xfrm>
            <a:off x="8348472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62" name="Text 60"/>
          <p:cNvSpPr/>
          <p:nvPr/>
        </p:nvSpPr>
        <p:spPr>
          <a:xfrm>
            <a:off x="8741664" y="359359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EDUCAÇÃO FISICA</a:t>
            </a:r>
            <a:endParaRPr lang="en-US" sz="1050" dirty="0"/>
          </a:p>
        </p:txBody>
      </p:sp>
      <p:sp>
        <p:nvSpPr>
          <p:cNvPr id="63" name="Text 61"/>
          <p:cNvSpPr/>
          <p:nvPr/>
        </p:nvSpPr>
        <p:spPr>
          <a:xfrm>
            <a:off x="11045952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64" name="Text 62"/>
          <p:cNvSpPr/>
          <p:nvPr/>
        </p:nvSpPr>
        <p:spPr>
          <a:xfrm>
            <a:off x="8348472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65" name="Text 63"/>
          <p:cNvSpPr/>
          <p:nvPr/>
        </p:nvSpPr>
        <p:spPr>
          <a:xfrm>
            <a:off x="8741664" y="425196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050" dirty="0"/>
          </a:p>
        </p:txBody>
      </p:sp>
      <p:sp>
        <p:nvSpPr>
          <p:cNvPr id="66" name="Text 64"/>
          <p:cNvSpPr/>
          <p:nvPr/>
        </p:nvSpPr>
        <p:spPr>
          <a:xfrm>
            <a:off x="11045952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67" name="Shape 65"/>
          <p:cNvSpPr/>
          <p:nvPr/>
        </p:nvSpPr>
        <p:spPr>
          <a:xfrm>
            <a:off x="8229600" y="4855464"/>
            <a:ext cx="3355848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8" name="Text 66"/>
          <p:cNvSpPr/>
          <p:nvPr/>
        </p:nvSpPr>
        <p:spPr>
          <a:xfrm>
            <a:off x="8348472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69" name="Text 67"/>
          <p:cNvSpPr/>
          <p:nvPr/>
        </p:nvSpPr>
        <p:spPr>
          <a:xfrm>
            <a:off x="8741664" y="491032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TÉC. SEGURANÇA DO TRABALHO</a:t>
            </a:r>
            <a:endParaRPr lang="en-US" sz="1050" dirty="0"/>
          </a:p>
        </p:txBody>
      </p:sp>
      <p:sp>
        <p:nvSpPr>
          <p:cNvPr id="70" name="Text 68"/>
          <p:cNvSpPr/>
          <p:nvPr/>
        </p:nvSpPr>
        <p:spPr>
          <a:xfrm>
            <a:off x="11045952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71" name="Text 69"/>
          <p:cNvSpPr/>
          <p:nvPr/>
        </p:nvSpPr>
        <p:spPr>
          <a:xfrm>
            <a:off x="676656" y="6108192"/>
            <a:ext cx="10881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conforme os valores consolidados da planilha. Variações de nomenclatura foram agrupadas na fonte.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35B8CC"/>
          </a:solidFill>
          <a:ln w="12700">
            <a:solidFill>
              <a:srgbClr val="35B8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94360" y="32004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dos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</a:t>
            </a:r>
            <a:r>
              <a:rPr lang="en-US" sz="2700" b="1" dirty="0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700" b="1" dirty="0" err="1">
                <a:solidFill>
                  <a:srgbClr val="1026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inseridos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84124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5 por ano | 2025 • 2026 | alunos 50+</a:t>
            </a:r>
            <a:endParaRPr lang="en-US" sz="124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CE5ED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12648" y="6574536"/>
            <a:ext cx="9144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ALUNOS 50+   •   Fonte: consolidação fornecida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1119104" y="655624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9224" y="1417320"/>
            <a:ext cx="5394960" cy="4407408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649224" y="1417320"/>
            <a:ext cx="5394960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50392" y="157276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68096" y="2221992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869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276856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 E ÁREAS AFINS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385816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869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280160" y="2935224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ANÁLISE DO COMPORTAMENTO (ABA)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385816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68096" y="3538728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8869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280160" y="3593592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TRANSTORNO ESPECTRO AUTISTA (TEA)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385816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869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280160" y="4251960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PSICOLOGIA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385816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68096" y="4855464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8869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280160" y="4910328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EDUCAÇÃO FÍSICA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385816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364224" y="1417320"/>
            <a:ext cx="5394960" cy="4407408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6364224" y="1417320"/>
            <a:ext cx="5394960" cy="658368"/>
          </a:xfrm>
          <a:prstGeom prst="roundRect">
            <a:avLst>
              <a:gd name="adj" fmla="val 5556"/>
            </a:avLst>
          </a:prstGeom>
          <a:solidFill>
            <a:srgbClr val="10263D"/>
          </a:solidFill>
          <a:ln w="12700">
            <a:solidFill>
              <a:srgbClr val="10263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6565392" y="157276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6483096" y="2221992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6601968" y="23180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1º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995160" y="2276856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PEDAGOGIA E ÁREAS AFINS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11100816" y="2313432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5B8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217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601968" y="29763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2º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995160" y="2935224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DIREITO E ESPECIALIZAÇÕES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100816" y="2971800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483096" y="3538728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6601968" y="36347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3º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995160" y="3593592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LETRAS E SUAS VARIAÇÕES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11100816" y="3630168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6601968" y="42931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4º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6995160" y="4251960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EDUCAÇÃO FÍSICA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11100816" y="4288536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6483096" y="4855464"/>
            <a:ext cx="5157216" cy="576072"/>
          </a:xfrm>
          <a:prstGeom prst="roundRect">
            <a:avLst>
              <a:gd name="adj" fmla="val 555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6601968" y="49514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5º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6995160" y="4910328"/>
            <a:ext cx="399592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2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ANÁLISE DO COMPORTAMENTO (ABA)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11100816" y="4946904"/>
            <a:ext cx="393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361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676656" y="6108192"/>
            <a:ext cx="10881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Ranking conforme os valores consolidados da planilha. Variações de nomenclatura foram agrupadas na fonte.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561</Words>
  <Application>Microsoft Office PowerPoint</Application>
  <PresentationFormat>Widescreen</PresentationFormat>
  <Paragraphs>244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 dos alunos 50+ | 2022–2026</dc:title>
  <dc:subject>Alunos 50+</dc:subject>
  <dc:creator>OpenAI</dc:creator>
  <cp:lastModifiedBy>DANIEL DE OLIVEIRA MOREIRA</cp:lastModifiedBy>
  <cp:revision>2</cp:revision>
  <dcterms:created xsi:type="dcterms:W3CDTF">2026-10-14T20:52:09Z</dcterms:created>
  <dcterms:modified xsi:type="dcterms:W3CDTF">2026-10-14T20:56:03Z</dcterms:modified>
</cp:coreProperties>
</file>